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2"/>
  </p:notesMasterIdLst>
  <p:handoutMasterIdLst>
    <p:handoutMasterId r:id="rId13"/>
  </p:handoutMasterIdLst>
  <p:sldIdLst>
    <p:sldId id="261" r:id="rId2"/>
    <p:sldId id="481" r:id="rId3"/>
    <p:sldId id="485" r:id="rId4"/>
    <p:sldId id="486" r:id="rId5"/>
    <p:sldId id="318" r:id="rId6"/>
    <p:sldId id="480" r:id="rId7"/>
    <p:sldId id="324" r:id="rId8"/>
    <p:sldId id="487" r:id="rId9"/>
    <p:sldId id="610" r:id="rId10"/>
    <p:sldId id="421" r:id="rId11"/>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71753" autoAdjust="0"/>
  </p:normalViewPr>
  <p:slideViewPr>
    <p:cSldViewPr>
      <p:cViewPr varScale="1">
        <p:scale>
          <a:sx n="34" d="100"/>
          <a:sy n="34" d="100"/>
        </p:scale>
        <p:origin x="1661" y="43"/>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a:t>You might want to use this slide to consolidate learning.</a:t>
            </a:r>
          </a:p>
          <a:p>
            <a:r>
              <a:rPr lang="en-GB" sz="1200" dirty="0"/>
              <a:t>If helpful, students might imagine this as the city base from which the robot patrols (slide 5) operate. </a:t>
            </a:r>
            <a:endParaRPr lang="en-GB" baseline="0" dirty="0"/>
          </a:p>
          <a:p>
            <a:r>
              <a:rPr lang="en-GB" baseline="0" dirty="0"/>
              <a:t>Encourage students to explain what they want their name to suggest e.g. Blue Sky City might suggest a go-ahead ambitious  place; The name </a:t>
            </a:r>
            <a:r>
              <a:rPr lang="en-GB" baseline="0" dirty="0" err="1"/>
              <a:t>Geometron</a:t>
            </a:r>
            <a:r>
              <a:rPr lang="en-GB" baseline="0" dirty="0"/>
              <a:t> might hint at the geometric design of the city’s buildings (compare with London’s The Shard), its transport systems (metro) and a digital or mechanised world (metronome).</a:t>
            </a:r>
          </a:p>
          <a:p>
            <a:r>
              <a:rPr lang="en-GB" baseline="0" dirty="0"/>
              <a:t>For the opening sentence(s), you can use the extract from </a:t>
            </a:r>
            <a:r>
              <a:rPr lang="en-GB" i="1" baseline="0" dirty="0"/>
              <a:t>Railhead</a:t>
            </a:r>
            <a:r>
              <a:rPr lang="en-GB" baseline="0" dirty="0"/>
              <a:t> as a model e.g. using the technique of listing objects: </a:t>
            </a:r>
          </a:p>
          <a:p>
            <a:r>
              <a:rPr lang="en-GB" baseline="0" dirty="0"/>
              <a:t>An example:</a:t>
            </a:r>
          </a:p>
          <a:p>
            <a:r>
              <a:rPr lang="en-GB" baseline="0" dirty="0" err="1"/>
              <a:t>Geometron</a:t>
            </a:r>
            <a:r>
              <a:rPr lang="en-GB" baseline="0" dirty="0"/>
              <a:t> was a vast grid-like space filled with triangular towers, glitterball spheres, curving glass bridges and motorised walkways on stilts. Every hour, on the hour, silent drone patrols streamed from the eye of the mighty </a:t>
            </a:r>
            <a:r>
              <a:rPr lang="en-GB" baseline="0" dirty="0" err="1"/>
              <a:t>Neodome</a:t>
            </a:r>
            <a:r>
              <a:rPr lang="en-GB" baseline="0" dirty="0"/>
              <a:t>, bound for the Borderlands, as workers criss-crossed the city streets. No-one paused or looked up.</a:t>
            </a:r>
          </a:p>
          <a:p>
            <a:endParaRPr lang="en-GB" dirty="0"/>
          </a:p>
          <a:p>
            <a:pPr>
              <a:buNone/>
            </a:pPr>
            <a:endParaRPr lang="en-GB" sz="1200" dirty="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8A1B173-494A-4405-BE01-BFC9AEC53747}" type="slidenum">
              <a:rPr lang="en-GB" smtClean="0"/>
              <a:pPr/>
              <a:t>10</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solidFill>
                  <a:schemeClr val="tx1"/>
                </a:solidFill>
                <a:effectLst/>
                <a:latin typeface="Arial" panose="020B0604020202020204" pitchFamily="34" charset="0"/>
                <a:cs typeface="Arial" panose="020B0604020202020204" pitchFamily="34" charset="0"/>
              </a:rPr>
              <a:t>Screenshot quotation is from Philip Reeve’s website: https://www.philip-reeve.com/railhead/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1" dirty="0">
                <a:solidFill>
                  <a:schemeClr val="tx1"/>
                </a:solidFill>
                <a:effectLst/>
                <a:latin typeface="Arial" panose="020B0604020202020204" pitchFamily="34" charset="0"/>
                <a:cs typeface="Arial" panose="020B0604020202020204" pitchFamily="34" charset="0"/>
              </a:rPr>
              <a:t>Railhead</a:t>
            </a:r>
            <a:r>
              <a:rPr lang="en-GB" b="0" i="0" dirty="0">
                <a:solidFill>
                  <a:schemeClr val="tx1"/>
                </a:solidFill>
                <a:effectLst/>
                <a:latin typeface="Arial" panose="020B0604020202020204" pitchFamily="34" charset="0"/>
                <a:cs typeface="Arial" panose="020B0604020202020204" pitchFamily="34" charset="0"/>
              </a:rPr>
              <a:t> is the first volume of his science fiction trilogy (the others are Black Light Express and Station Zero), stories set in high-tech future societies.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solidFill>
                  <a:schemeClr val="tx1"/>
                </a:solidFill>
                <a:effectLst/>
                <a:latin typeface="Arial" panose="020B0604020202020204" pitchFamily="34" charset="0"/>
                <a:cs typeface="Arial" panose="020B0604020202020204" pitchFamily="34" charset="0"/>
              </a:rPr>
              <a:t>The author explains the origin of some of the place and character names in the novel on this website: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solidFill>
                  <a:schemeClr val="tx1"/>
                </a:solidFill>
                <a:effectLst/>
                <a:latin typeface="Arial" panose="020B0604020202020204" pitchFamily="34" charset="0"/>
                <a:cs typeface="Arial" panose="020B0604020202020204" pitchFamily="34" charset="0"/>
              </a:rPr>
              <a:t>http://www.philip-reeve.com/category/railhead-a-z/</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solidFill>
                  <a:schemeClr val="tx1"/>
                </a:solidFill>
                <a:effectLst/>
                <a:latin typeface="Arial" panose="020B0604020202020204" pitchFamily="34" charset="0"/>
                <a:cs typeface="Arial" panose="020B0604020202020204" pitchFamily="34" charset="0"/>
              </a:rPr>
              <a:t>Examples of place names: The Network Empire; the Great Network; the </a:t>
            </a:r>
            <a:r>
              <a:rPr lang="en-GB" b="0" i="0" dirty="0" err="1">
                <a:solidFill>
                  <a:schemeClr val="tx1"/>
                </a:solidFill>
                <a:effectLst/>
                <a:latin typeface="Arial" panose="020B0604020202020204" pitchFamily="34" charset="0"/>
                <a:cs typeface="Arial" panose="020B0604020202020204" pitchFamily="34" charset="0"/>
              </a:rPr>
              <a:t>Datasea</a:t>
            </a:r>
            <a:r>
              <a:rPr lang="en-GB" b="0" i="0" dirty="0">
                <a:solidFill>
                  <a:schemeClr val="tx1"/>
                </a:solidFill>
                <a:effectLst/>
                <a:latin typeface="Arial" panose="020B0604020202020204" pitchFamily="34" charset="0"/>
                <a:cs typeface="Arial" panose="020B0604020202020204" pitchFamily="34" charset="0"/>
              </a:rPr>
              <a:t>; </a:t>
            </a:r>
            <a:r>
              <a:rPr lang="en-GB" b="0" i="0" dirty="0" err="1">
                <a:solidFill>
                  <a:schemeClr val="tx1"/>
                </a:solidFill>
                <a:effectLst/>
                <a:latin typeface="Arial" panose="020B0604020202020204" pitchFamily="34" charset="0"/>
                <a:cs typeface="Arial" panose="020B0604020202020204" pitchFamily="34" charset="0"/>
              </a:rPr>
              <a:t>Spindlebridge</a:t>
            </a:r>
            <a:r>
              <a:rPr lang="en-GB" b="0" i="0" dirty="0">
                <a:solidFill>
                  <a:schemeClr val="tx1"/>
                </a:solidFill>
                <a:effectLst/>
                <a:latin typeface="Arial" panose="020B0604020202020204" pitchFamily="34" charset="0"/>
                <a:cs typeface="Arial" panose="020B0604020202020204" pitchFamily="34" charset="0"/>
              </a:rPr>
              <a:t>; the K-Bahn; </a:t>
            </a:r>
            <a:r>
              <a:rPr lang="en-GB" b="0" i="0" dirty="0" err="1">
                <a:solidFill>
                  <a:schemeClr val="tx1"/>
                </a:solidFill>
                <a:effectLst/>
                <a:latin typeface="Arial" panose="020B0604020202020204" pitchFamily="34" charset="0"/>
                <a:cs typeface="Arial" panose="020B0604020202020204" pitchFamily="34" charset="0"/>
              </a:rPr>
              <a:t>Jangala</a:t>
            </a:r>
            <a:endParaRPr lang="en-GB" b="0" i="0" dirty="0">
              <a:solidFill>
                <a:schemeClr val="tx1"/>
              </a:solidFill>
              <a:effectLst/>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solidFill>
                  <a:schemeClr val="tx1"/>
                </a:solidFill>
                <a:effectLst/>
                <a:latin typeface="Arial" panose="020B0604020202020204" pitchFamily="34" charset="0"/>
                <a:cs typeface="Arial" panose="020B0604020202020204" pitchFamily="34" charset="0"/>
              </a:rPr>
              <a:t>Examples of people’s names: the Guardians; Station Angels; Hive Monks; Zen Starling</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solidFill>
                  <a:schemeClr val="tx1"/>
                </a:solidFill>
                <a:effectLst/>
                <a:latin typeface="Arial" panose="020B0604020202020204" pitchFamily="34" charset="0"/>
                <a:cs typeface="Arial" panose="020B0604020202020204" pitchFamily="34" charset="0"/>
              </a:rPr>
              <a:t>You can bring out in discussion that names in science fiction are often altered versions of recognisable ones, which helps the reader imagine an invented world by comparing it to our own, while at the same time signalling its differences. For example, in the world of </a:t>
            </a:r>
            <a:r>
              <a:rPr lang="en-GB" b="0" i="1" dirty="0">
                <a:solidFill>
                  <a:schemeClr val="tx1"/>
                </a:solidFill>
                <a:effectLst/>
                <a:latin typeface="Arial" panose="020B0604020202020204" pitchFamily="34" charset="0"/>
                <a:cs typeface="Arial" panose="020B0604020202020204" pitchFamily="34" charset="0"/>
              </a:rPr>
              <a:t>Railhead</a:t>
            </a:r>
            <a:r>
              <a:rPr lang="en-GB" b="0" i="0" dirty="0">
                <a:solidFill>
                  <a:schemeClr val="tx1"/>
                </a:solidFill>
                <a:effectLst/>
                <a:latin typeface="Arial" panose="020B0604020202020204" pitchFamily="34" charset="0"/>
                <a:cs typeface="Arial" panose="020B0604020202020204" pitchFamily="34" charset="0"/>
              </a:rPr>
              <a:t>, ‘</a:t>
            </a:r>
            <a:r>
              <a:rPr lang="en-GB" b="0" i="0" dirty="0" err="1">
                <a:solidFill>
                  <a:schemeClr val="tx1"/>
                </a:solidFill>
                <a:effectLst/>
                <a:latin typeface="Arial" panose="020B0604020202020204" pitchFamily="34" charset="0"/>
                <a:cs typeface="Arial" panose="020B0604020202020204" pitchFamily="34" charset="0"/>
              </a:rPr>
              <a:t>Jangala</a:t>
            </a:r>
            <a:r>
              <a:rPr lang="en-GB" b="0" i="0" dirty="0">
                <a:solidFill>
                  <a:schemeClr val="tx1"/>
                </a:solidFill>
                <a:effectLst/>
                <a:latin typeface="Arial" panose="020B0604020202020204" pitchFamily="34" charset="0"/>
                <a:cs typeface="Arial" panose="020B0604020202020204" pitchFamily="34" charset="0"/>
              </a:rPr>
              <a:t>’ is a jungle-like tropical resort for important guests; “</a:t>
            </a:r>
            <a:r>
              <a:rPr lang="en-GB" dirty="0"/>
              <a:t>The </a:t>
            </a:r>
            <a:r>
              <a:rPr lang="en-GB" dirty="0" err="1"/>
              <a:t>Datasea</a:t>
            </a:r>
            <a:r>
              <a:rPr lang="en-GB" dirty="0"/>
              <a:t> is composed of the interlinked internets of every planet in the empire. It’s not just used by people; it’s home to all sorts of artificial intelligences, ranging from the godlike Guardians to all kinds of bots, data entities and semi-intelligent viruses, which make it a fairly dangerous sea to surf: people can get lost in there…”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b="0" i="0" dirty="0">
                <a:solidFill>
                  <a:schemeClr val="tx1"/>
                </a:solidFill>
                <a:effectLst/>
                <a:latin typeface="Arial" panose="020B0604020202020204" pitchFamily="34" charset="0"/>
                <a:cs typeface="Arial" panose="020B0604020202020204" pitchFamily="34" charset="0"/>
              </a:rPr>
              <a:t>On the next slide, Philip Reeve explains the ‘work’ that names do in what he calls ‘worldbuilding’ - establishing the reader’s view of a sci-fi world and the people in it.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b="0" i="0" dirty="0">
              <a:solidFill>
                <a:schemeClr val="tx1"/>
              </a:solidFill>
              <a:effectLst/>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2831154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854383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2"/>
                </a:solidFill>
              </a:rPr>
              <a:t>Invite students to suggest suitable Proper Nouns and encourage explanations of choices that emphasise the connection between the name and the robot’s role in a futuristic world. Border patrollers? Law enforcers? Spies? As with Philip Reeve’s examples, you can stress how sci-fi names often combine the familiar and the invented, and, like </a:t>
            </a:r>
            <a:r>
              <a:rPr lang="en-GB" dirty="0" err="1">
                <a:solidFill>
                  <a:schemeClr val="tx2"/>
                </a:solidFill>
              </a:rPr>
              <a:t>Datasea</a:t>
            </a:r>
            <a:r>
              <a:rPr lang="en-GB" dirty="0">
                <a:solidFill>
                  <a:schemeClr val="tx2"/>
                </a:solidFill>
              </a:rPr>
              <a:t>, might take the form of a compound noun.</a:t>
            </a:r>
          </a:p>
          <a:p>
            <a:r>
              <a:rPr lang="en-GB" dirty="0"/>
              <a:t>Some suggestions: </a:t>
            </a:r>
            <a:r>
              <a:rPr lang="en-GB" dirty="0" err="1"/>
              <a:t>Robopatroller</a:t>
            </a:r>
            <a:r>
              <a:rPr lang="en-GB" dirty="0"/>
              <a:t>; </a:t>
            </a:r>
            <a:r>
              <a:rPr lang="en-GB" baseline="0" dirty="0"/>
              <a:t>Turbo Guardian; </a:t>
            </a:r>
            <a:r>
              <a:rPr lang="en-GB" baseline="0" dirty="0" err="1"/>
              <a:t>Enemyblaster</a:t>
            </a:r>
            <a:r>
              <a:rPr lang="en-GB" baseline="0" dirty="0"/>
              <a:t>; I-Spies; </a:t>
            </a:r>
            <a:r>
              <a:rPr lang="en-GB" baseline="0" dirty="0" err="1"/>
              <a:t>Buzzbugs</a:t>
            </a:r>
            <a:r>
              <a:rPr lang="en-GB" baseline="0" dirty="0"/>
              <a:t>; </a:t>
            </a:r>
            <a:r>
              <a:rPr lang="en-GB" baseline="0" dirty="0" err="1"/>
              <a:t>Motorclones</a:t>
            </a:r>
            <a:r>
              <a:rPr lang="en-GB" baseline="0" dirty="0"/>
              <a:t>.</a:t>
            </a:r>
          </a:p>
        </p:txBody>
      </p:sp>
      <p:sp>
        <p:nvSpPr>
          <p:cNvPr id="4" name="Slide Number Placeholder 3"/>
          <p:cNvSpPr>
            <a:spLocks noGrp="1"/>
          </p:cNvSpPr>
          <p:nvPr>
            <p:ph type="sldNum" sz="quarter" idx="10"/>
          </p:nvPr>
        </p:nvSpPr>
        <p:spPr/>
        <p:txBody>
          <a:bodyPr/>
          <a:lstStyle/>
          <a:p>
            <a:fld id="{B881F5F2-E548-4CF2-B7B0-CECB8766D031}" type="slidenum">
              <a:rPr lang="en-GB" smtClean="0"/>
              <a:t>5</a:t>
            </a:fld>
            <a:endParaRPr lang="en-GB"/>
          </a:p>
        </p:txBody>
      </p:sp>
    </p:spTree>
    <p:extLst>
      <p:ext uri="{BB962C8B-B14F-4D97-AF65-F5344CB8AC3E}">
        <p14:creationId xmlns:p14="http://schemas.microsoft.com/office/powerpoint/2010/main" val="383294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Description</a:t>
            </a:r>
            <a:r>
              <a:rPr lang="en-GB" baseline="0" dirty="0"/>
              <a:t> of the city setting in </a:t>
            </a:r>
            <a:r>
              <a:rPr lang="en-GB" i="1" baseline="0" dirty="0"/>
              <a:t>Railhead</a:t>
            </a:r>
            <a:r>
              <a:rPr lang="en-GB" i="0" baseline="0" dirty="0"/>
              <a:t>, home to the main character, Zen Starling. Read once and discuss reactions to the description: what impression of this place do we form? What would it be like to live there?</a:t>
            </a:r>
          </a:p>
          <a:p>
            <a:r>
              <a:rPr lang="en-GB" i="0" baseline="0" dirty="0"/>
              <a:t>In a second reading, f</a:t>
            </a:r>
            <a:r>
              <a:rPr lang="en-GB" baseline="0" dirty="0"/>
              <a:t>ocus on the highlighted Proper Nouns – ask what further impression of the setting we get from these names – what more do they tell us about life in this place?</a:t>
            </a:r>
          </a:p>
          <a:p>
            <a:r>
              <a:rPr lang="en-GB" baseline="0" dirty="0"/>
              <a:t>Students may well not know the word ‘cleave’ – ask if the sound of the word and the context provide clues (e.g. ‘mile-deep canyon’), or explore linked words – cleaver, cleaving, cloven (hoof) – before going to a dictionary. ‘Cleave’ is a good example of a word that can be both verb (to cut, splice or cling to) and noun: a geographical feature which is like a gorge. Here, the choice of ‘Cleave’ emphasises the unnatural, artificial, harsh and ugly nature of the city. </a:t>
            </a:r>
            <a:r>
              <a:rPr lang="en-GB" baseline="0" dirty="0" err="1"/>
              <a:t>Angkat</a:t>
            </a:r>
            <a:r>
              <a:rPr lang="en-GB" baseline="0" dirty="0"/>
              <a:t> might be a portmanteau word from Angkor Wat temple complex in Cambodia – a place of ancient walls and towers and the seat of the once-powerful Khmer Empire. Philip Reeve says he uses a lot of Asian-sounding names in </a:t>
            </a:r>
            <a:r>
              <a:rPr lang="en-GB" i="1" baseline="0" dirty="0"/>
              <a:t>Railhead</a:t>
            </a:r>
            <a:r>
              <a:rPr lang="en-GB" baseline="0" dirty="0"/>
              <a:t> because he sees Asia as a future leading power, more so than the ‘tired Western world’. Here, might it also be used because it sounds exotic, unusual, from another world?</a:t>
            </a:r>
          </a:p>
          <a:p>
            <a:r>
              <a:rPr lang="en-GB" baseline="0" dirty="0"/>
              <a:t>Does Thunder City suggest anything other than noise? Do we infer that this is a powerful place? A dangerous place? Try word substitution to emphasise the effect of this particular choice i.e. how would our view be different if it was called ‘Whisper City’?</a:t>
            </a:r>
            <a:endParaRPr lang="en-GB" dirty="0"/>
          </a:p>
          <a:p>
            <a:endParaRPr lang="en-GB" dirty="0">
              <a:solidFill>
                <a:schemeClr val="tx1"/>
              </a:solidFill>
            </a:endParaRPr>
          </a:p>
        </p:txBody>
      </p:sp>
      <p:sp>
        <p:nvSpPr>
          <p:cNvPr id="4" name="Slide Number Placeholder 3"/>
          <p:cNvSpPr>
            <a:spLocks noGrp="1"/>
          </p:cNvSpPr>
          <p:nvPr>
            <p:ph type="sldNum" sz="quarter" idx="10"/>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Read the extract again, this time focusing on the highlighted concrete nouns. Note how much of the description is formed by essentially providing a list of concrete nouns, adding to the crowded, chaotic impression of the place. </a:t>
            </a:r>
          </a:p>
          <a:p>
            <a:r>
              <a:rPr lang="en-GB" baseline="0" dirty="0"/>
              <a:t>Prompt students to focus on the writer’s choice of objects and how they are juxtaposed e.g. by asking them to group and label the objects. Headings might be: </a:t>
            </a:r>
          </a:p>
          <a:p>
            <a:r>
              <a:rPr lang="en-GB" baseline="0" dirty="0"/>
              <a:t>natural v. manufactured (e.g. ditch, canyon, river, cliff faces, waterfalls/buildings, cables, neon signage, rotors, industrial zone)</a:t>
            </a:r>
          </a:p>
          <a:p>
            <a:r>
              <a:rPr lang="en-GB" baseline="0" dirty="0"/>
              <a:t>weather-related (e.g. smog, rain, storms) </a:t>
            </a:r>
          </a:p>
          <a:p>
            <a:r>
              <a:rPr lang="en-GB" baseline="0" dirty="0"/>
              <a:t>familiar/unfamiliar (e.g. buildings, factories, houses/rotors of air taxis, corporate transports)</a:t>
            </a:r>
          </a:p>
          <a:p>
            <a:r>
              <a:rPr lang="en-GB" baseline="0" dirty="0"/>
              <a:t>heights/depths (e.g. canyon, gulf, ditch, terracing, cliff faces, canyon walls</a:t>
            </a:r>
          </a:p>
          <a:p>
            <a:r>
              <a:rPr lang="en-GB" baseline="0" dirty="0"/>
              <a:t>repeated nouns (e.g. canyon, gulf, buildings, wall)</a:t>
            </a:r>
          </a:p>
          <a:p>
            <a:endParaRPr lang="en-GB" baseline="0" dirty="0"/>
          </a:p>
          <a:p>
            <a:r>
              <a:rPr lang="en-GB" baseline="0" dirty="0"/>
              <a:t>Other suggested prompts for discussion and close reading:</a:t>
            </a:r>
          </a:p>
          <a:p>
            <a:r>
              <a:rPr lang="en-GB" baseline="0" dirty="0"/>
              <a:t>Focus on sensory description that helps us imagine Zen’s hometown, sketching the scene if helpful, </a:t>
            </a:r>
            <a:r>
              <a:rPr lang="en-GB" baseline="0" dirty="0" err="1"/>
              <a:t>e.g</a:t>
            </a:r>
            <a:r>
              <a:rPr lang="en-GB" baseline="0" dirty="0"/>
              <a:t>:</a:t>
            </a:r>
          </a:p>
          <a:p>
            <a:r>
              <a:rPr lang="en-GB" baseline="0" dirty="0"/>
              <a:t>Imagine standing at the top of the one-mile deep canyon looking down: What would you see? What would you hear? Imagine standing at the bottom of the canyon looking up: What would you see? What would you hear? You could ask students to use the highlighted nouns to quickly sketch the scene, then compare with another pair’s drawing. What could they easily see/draw; what was trickier? Note that a picture of this place (from Philip Reeve’s website) is provided on the next slide, so you could project this and ask if it’s a good representation of what they have imagined. </a:t>
            </a:r>
          </a:p>
          <a:p>
            <a:r>
              <a:rPr lang="en-GB" baseline="0" dirty="0"/>
              <a:t>If appropriate, you could focus on the writer’s use of juxtaposition and irony. For example, the choice of ‘hometown’ is interesting,  suggesting a cosiness and comfort that isn’t reflected in the description. Philip Reeve describes Cleave as ‘a dump’ which provides a reason for Zen to leave and look for a better life elsewhere. Perhaps the choice of ‘hometown’ suggests a slight unwillingness in having to do so? Much of the description hinges on the contrast between natural, potentially beautiful features, and their unnatural- and precarious - colonisation by humans.  </a:t>
            </a:r>
          </a:p>
          <a:p>
            <a:r>
              <a:rPr lang="en-GB" baseline="0" dirty="0"/>
              <a:t>As noted previously about science fiction, ordinary objects are often skewed slightly to become futuristic – hence ‘taxis’ become ‘air taxis’ and buildings are stacked like crates, highlighting both lack of available building space/overcrowding but also loss of personal/human identity – reminds us of battery chickens perhaps? </a:t>
            </a:r>
          </a:p>
        </p:txBody>
      </p:sp>
      <p:sp>
        <p:nvSpPr>
          <p:cNvPr id="4" name="Slide Number Placeholder 3"/>
          <p:cNvSpPr>
            <a:spLocks noGrp="1"/>
          </p:cNvSpPr>
          <p:nvPr>
            <p:ph type="sldNum" sz="quarter" idx="10"/>
          </p:nvPr>
        </p:nvSpPr>
        <p:spPr/>
        <p:txBody>
          <a:bodyPr/>
          <a:lstStyle/>
          <a:p>
            <a:fld id="{B881F5F2-E548-4CF2-B7B0-CECB8766D031}" type="slidenum">
              <a:rPr lang="en-GB" smtClean="0"/>
              <a:t>7</a:t>
            </a:fld>
            <a:endParaRPr lang="en-GB"/>
          </a:p>
        </p:txBody>
      </p:sp>
    </p:spTree>
    <p:extLst>
      <p:ext uri="{BB962C8B-B14F-4D97-AF65-F5344CB8AC3E}">
        <p14:creationId xmlns:p14="http://schemas.microsoft.com/office/powerpoint/2010/main" val="2812102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4112881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9</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philip-reeve.com/wp-content/uploads/2016/03/db0fdf28e33a1a5d5b15f9c727f1c76e.jp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200329"/>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nouns to establish genre and setting </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1F9C9DE-9AAF-461B-A4F8-22DD850728F9}"/>
              </a:ext>
            </a:extLst>
          </p:cNvPr>
          <p:cNvSpPr/>
          <p:nvPr/>
        </p:nvSpPr>
        <p:spPr>
          <a:xfrm>
            <a:off x="0" y="148670"/>
            <a:ext cx="9143999" cy="1631216"/>
          </a:xfrm>
          <a:prstGeom prst="rect">
            <a:avLst/>
          </a:prstGeom>
        </p:spPr>
        <p:txBody>
          <a:bodyPr wrap="square">
            <a:spAutoFit/>
          </a:bodyPr>
          <a:lstStyle/>
          <a:p>
            <a:r>
              <a:rPr lang="en-GB" sz="2000" dirty="0"/>
              <a:t>Imagine this is the setting for a science fiction story. Choose Proper Nouns to name the city and/or buildings in it and concrete nouns to list some of the things you might see or hear. Your aim is to use nouns that help your reader to imagine what it would be like to live in this place. Focus on noun choice as you write the opening sentences to the story.</a:t>
            </a:r>
          </a:p>
        </p:txBody>
      </p:sp>
      <p:pic>
        <p:nvPicPr>
          <p:cNvPr id="5" name="Picture 2">
            <a:extLst>
              <a:ext uri="{FF2B5EF4-FFF2-40B4-BE49-F238E27FC236}">
                <a16:creationId xmlns:a16="http://schemas.microsoft.com/office/drawing/2014/main" id="{DAC48BA0-F154-4580-B6F4-3408F5AEF34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51519" y="1933773"/>
            <a:ext cx="8640960" cy="47631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1126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4EF7A-BFE7-45E6-879C-9B677720EAC0}"/>
              </a:ext>
            </a:extLst>
          </p:cNvPr>
          <p:cNvSpPr>
            <a:spLocks noGrp="1"/>
          </p:cNvSpPr>
          <p:nvPr>
            <p:ph type="title"/>
          </p:nvPr>
        </p:nvSpPr>
        <p:spPr>
          <a:xfrm>
            <a:off x="464840" y="457200"/>
            <a:ext cx="8221960" cy="1371600"/>
          </a:xfrm>
        </p:spPr>
        <p:txBody>
          <a:bodyPr/>
          <a:lstStyle/>
          <a:p>
            <a:r>
              <a:rPr lang="en-GB" dirty="0"/>
              <a:t>Genre and Setting</a:t>
            </a:r>
          </a:p>
        </p:txBody>
      </p:sp>
      <p:pic>
        <p:nvPicPr>
          <p:cNvPr id="8" name="Content Placeholder 9">
            <a:extLst>
              <a:ext uri="{FF2B5EF4-FFF2-40B4-BE49-F238E27FC236}">
                <a16:creationId xmlns:a16="http://schemas.microsoft.com/office/drawing/2014/main" id="{AA6C5A6C-915A-4625-9138-F1F4888D151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4840" y="1628800"/>
            <a:ext cx="3610744" cy="4572000"/>
          </a:xfrm>
          <a:prstGeom prst="rect">
            <a:avLst/>
          </a:prstGeom>
        </p:spPr>
      </p:pic>
      <p:sp>
        <p:nvSpPr>
          <p:cNvPr id="9" name="TextBox 8">
            <a:extLst>
              <a:ext uri="{FF2B5EF4-FFF2-40B4-BE49-F238E27FC236}">
                <a16:creationId xmlns:a16="http://schemas.microsoft.com/office/drawing/2014/main" id="{0CCB7371-6C85-4BC2-BF0C-D311362B2747}"/>
              </a:ext>
            </a:extLst>
          </p:cNvPr>
          <p:cNvSpPr txBox="1"/>
          <p:nvPr/>
        </p:nvSpPr>
        <p:spPr>
          <a:xfrm>
            <a:off x="4903068" y="566678"/>
            <a:ext cx="4240932" cy="3170099"/>
          </a:xfrm>
          <a:prstGeom prst="rect">
            <a:avLst/>
          </a:prstGeom>
          <a:noFill/>
        </p:spPr>
        <p:txBody>
          <a:bodyPr wrap="square" rtlCol="0">
            <a:spAutoFit/>
          </a:bodyPr>
          <a:lstStyle/>
          <a:p>
            <a:pPr marL="358775" indent="-358775">
              <a:spcAft>
                <a:spcPts val="600"/>
              </a:spcAft>
              <a:buSzPct val="80000"/>
              <a:buFont typeface="Wingdings" panose="05000000000000000000" pitchFamily="2" charset="2"/>
              <a:buChar char="q"/>
            </a:pPr>
            <a:r>
              <a:rPr lang="en-GB" sz="2000" dirty="0"/>
              <a:t>What genre is this story?</a:t>
            </a:r>
          </a:p>
          <a:p>
            <a:pPr marL="358775" indent="-358775">
              <a:spcAft>
                <a:spcPts val="600"/>
              </a:spcAft>
              <a:buSzPct val="80000"/>
              <a:buFont typeface="Wingdings" panose="05000000000000000000" pitchFamily="2" charset="2"/>
              <a:buChar char="q"/>
            </a:pPr>
            <a:r>
              <a:rPr lang="en-GB" sz="2000" dirty="0"/>
              <a:t>What might the setting be like for this story?  </a:t>
            </a:r>
          </a:p>
          <a:p>
            <a:pPr marL="358775" indent="-358775">
              <a:spcAft>
                <a:spcPts val="600"/>
              </a:spcAft>
              <a:buSzPct val="80000"/>
              <a:buFont typeface="Wingdings" panose="05000000000000000000" pitchFamily="2" charset="2"/>
              <a:buChar char="q"/>
            </a:pPr>
            <a:r>
              <a:rPr lang="en-GB" sz="2000" dirty="0"/>
              <a:t>What might be the names of places and objects in the story?</a:t>
            </a:r>
          </a:p>
          <a:p>
            <a:pPr marL="358775" indent="-358775">
              <a:spcAft>
                <a:spcPts val="600"/>
              </a:spcAft>
              <a:buSzPct val="80000"/>
              <a:buFont typeface="Wingdings" panose="05000000000000000000" pitchFamily="2" charset="2"/>
              <a:buChar char="q"/>
            </a:pPr>
            <a:r>
              <a:rPr lang="en-GB" sz="2000" dirty="0"/>
              <a:t>What might the writer want to do for the reader in naming these places and objects?</a:t>
            </a:r>
          </a:p>
          <a:p>
            <a:pPr>
              <a:spcAft>
                <a:spcPts val="600"/>
              </a:spcAft>
              <a:buSzPct val="80000"/>
            </a:pPr>
            <a:endParaRPr lang="en-GB" sz="2000" dirty="0"/>
          </a:p>
        </p:txBody>
      </p:sp>
      <p:pic>
        <p:nvPicPr>
          <p:cNvPr id="11" name="Picture 10">
            <a:extLst>
              <a:ext uri="{FF2B5EF4-FFF2-40B4-BE49-F238E27FC236}">
                <a16:creationId xmlns:a16="http://schemas.microsoft.com/office/drawing/2014/main" id="{7B827248-6D09-4889-AFA4-B55FA47A70E4}"/>
              </a:ext>
            </a:extLst>
          </p:cNvPr>
          <p:cNvPicPr>
            <a:picLocks noChangeAspect="1"/>
          </p:cNvPicPr>
          <p:nvPr/>
        </p:nvPicPr>
        <p:blipFill>
          <a:blip r:embed="rId4"/>
          <a:stretch>
            <a:fillRect/>
          </a:stretch>
        </p:blipFill>
        <p:spPr>
          <a:xfrm>
            <a:off x="4903068" y="3429000"/>
            <a:ext cx="3943350" cy="2971800"/>
          </a:xfrm>
          <a:prstGeom prst="rect">
            <a:avLst/>
          </a:prstGeom>
        </p:spPr>
      </p:pic>
      <p:sp>
        <p:nvSpPr>
          <p:cNvPr id="12" name="Rounded Rectangle 7">
            <a:extLst>
              <a:ext uri="{FF2B5EF4-FFF2-40B4-BE49-F238E27FC236}">
                <a16:creationId xmlns:a16="http://schemas.microsoft.com/office/drawing/2014/main" id="{0244FB87-7DC6-4A29-AB27-2AF194980468}"/>
              </a:ext>
            </a:extLst>
          </p:cNvPr>
          <p:cNvSpPr/>
          <p:nvPr/>
        </p:nvSpPr>
        <p:spPr>
          <a:xfrm>
            <a:off x="1367539" y="632624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13" name="Rounded Rectangle 8">
            <a:extLst>
              <a:ext uri="{FF2B5EF4-FFF2-40B4-BE49-F238E27FC236}">
                <a16:creationId xmlns:a16="http://schemas.microsoft.com/office/drawing/2014/main" id="{742F7A73-135F-4205-B535-1BAE72F8EEAC}"/>
              </a:ext>
            </a:extLst>
          </p:cNvPr>
          <p:cNvSpPr/>
          <p:nvPr/>
        </p:nvSpPr>
        <p:spPr>
          <a:xfrm>
            <a:off x="6165942" y="6400800"/>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34171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8E2C6-23B0-4173-8FA8-478E695B863D}"/>
              </a:ext>
            </a:extLst>
          </p:cNvPr>
          <p:cNvSpPr>
            <a:spLocks noGrp="1"/>
          </p:cNvSpPr>
          <p:nvPr>
            <p:ph type="title"/>
          </p:nvPr>
        </p:nvSpPr>
        <p:spPr/>
        <p:txBody>
          <a:bodyPr/>
          <a:lstStyle/>
          <a:p>
            <a:r>
              <a:rPr lang="en-GB" sz="3600" dirty="0"/>
              <a:t>Choosing names for science fiction </a:t>
            </a:r>
          </a:p>
        </p:txBody>
      </p:sp>
      <p:sp>
        <p:nvSpPr>
          <p:cNvPr id="3" name="Content Placeholder 2">
            <a:extLst>
              <a:ext uri="{FF2B5EF4-FFF2-40B4-BE49-F238E27FC236}">
                <a16:creationId xmlns:a16="http://schemas.microsoft.com/office/drawing/2014/main" id="{BB658807-6427-48F3-9B33-D4A0B7F20C28}"/>
              </a:ext>
            </a:extLst>
          </p:cNvPr>
          <p:cNvSpPr>
            <a:spLocks noGrp="1"/>
          </p:cNvSpPr>
          <p:nvPr>
            <p:ph idx="1"/>
          </p:nvPr>
        </p:nvSpPr>
        <p:spPr>
          <a:xfrm>
            <a:off x="457200" y="1700808"/>
            <a:ext cx="8229600" cy="3886200"/>
          </a:xfrm>
        </p:spPr>
        <p:txBody>
          <a:bodyPr/>
          <a:lstStyle/>
          <a:p>
            <a:pPr marL="0" indent="0" algn="just">
              <a:buNone/>
            </a:pPr>
            <a:r>
              <a:rPr lang="en-GB" sz="2000" dirty="0">
                <a:cs typeface="Arial" pitchFamily="34" charset="0"/>
              </a:rPr>
              <a:t>“Getting the names right is half the battle – you can do a lot of worldbuilding simply by deciding what people and places are called. When I started writing the story which became </a:t>
            </a:r>
            <a:r>
              <a:rPr lang="en-GB" sz="2000" i="1" dirty="0">
                <a:cs typeface="Arial" pitchFamily="34" charset="0"/>
              </a:rPr>
              <a:t>Railhead</a:t>
            </a:r>
            <a:r>
              <a:rPr lang="en-GB" sz="2000" dirty="0">
                <a:cs typeface="Arial" pitchFamily="34" charset="0"/>
              </a:rPr>
              <a:t> I tried to make sure the names sounded different. I called my central characters Zen and Nova because those were the sorts of names I remember from futuristic stories and TV shows that were around when I was a child – they’re sci-fi names.</a:t>
            </a:r>
            <a:r>
              <a:rPr lang="en-GB" sz="2000" dirty="0"/>
              <a:t> I knew that in German-speaking cities there are often railway lines called the U-</a:t>
            </a:r>
            <a:r>
              <a:rPr lang="en-GB" sz="2000" dirty="0" err="1"/>
              <a:t>bahn</a:t>
            </a:r>
            <a:r>
              <a:rPr lang="en-GB" sz="2000" dirty="0"/>
              <a:t> and the S-</a:t>
            </a:r>
            <a:r>
              <a:rPr lang="en-GB" sz="2000" dirty="0" err="1"/>
              <a:t>bahn</a:t>
            </a:r>
            <a:r>
              <a:rPr lang="en-GB" sz="2000" dirty="0"/>
              <a:t>. My interstellar empire would be linked by the K-</a:t>
            </a:r>
            <a:r>
              <a:rPr lang="en-GB" sz="2000" dirty="0" err="1"/>
              <a:t>bahn</a:t>
            </a:r>
            <a:r>
              <a:rPr lang="en-GB" sz="2000" dirty="0"/>
              <a:t>, whose trains would go through K-gates and flash across a dimension called K-space to reach their far destinations.”</a:t>
            </a:r>
          </a:p>
          <a:p>
            <a:pPr marL="0" indent="0" algn="just">
              <a:buNone/>
            </a:pPr>
            <a:r>
              <a:rPr lang="en-GB" sz="2000" dirty="0">
                <a:cs typeface="Arial" pitchFamily="34" charset="0"/>
              </a:rPr>
              <a:t>                                                                                   Philip Reeve</a:t>
            </a:r>
          </a:p>
          <a:p>
            <a:pPr marL="0" indent="0">
              <a:buNone/>
            </a:pPr>
            <a:endParaRPr lang="en-GB" dirty="0"/>
          </a:p>
        </p:txBody>
      </p:sp>
    </p:spTree>
    <p:extLst>
      <p:ext uri="{BB962C8B-B14F-4D97-AF65-F5344CB8AC3E}">
        <p14:creationId xmlns:p14="http://schemas.microsoft.com/office/powerpoint/2010/main" val="260592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792088"/>
          </a:xfrm>
        </p:spPr>
        <p:txBody>
          <a:bodyPr/>
          <a:lstStyle/>
          <a:p>
            <a:pPr>
              <a:lnSpc>
                <a:spcPts val="3800"/>
              </a:lnSpc>
            </a:pPr>
            <a:r>
              <a:rPr lang="en-GB" sz="3200" dirty="0"/>
              <a:t>Choosing a science-fiction name: your turn!</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98748" y="2592760"/>
            <a:ext cx="8198396" cy="4248472"/>
          </a:xfrm>
        </p:spPr>
      </p:pic>
      <p:sp>
        <p:nvSpPr>
          <p:cNvPr id="3" name="TextBox 2">
            <a:extLst>
              <a:ext uri="{FF2B5EF4-FFF2-40B4-BE49-F238E27FC236}">
                <a16:creationId xmlns:a16="http://schemas.microsoft.com/office/drawing/2014/main" id="{2587FBD5-C819-4DC7-B33E-1B29FD46B02D}"/>
              </a:ext>
            </a:extLst>
          </p:cNvPr>
          <p:cNvSpPr txBox="1"/>
          <p:nvPr/>
        </p:nvSpPr>
        <p:spPr>
          <a:xfrm>
            <a:off x="498748" y="1414517"/>
            <a:ext cx="8198396" cy="1015663"/>
          </a:xfrm>
          <a:prstGeom prst="rect">
            <a:avLst/>
          </a:prstGeom>
          <a:noFill/>
        </p:spPr>
        <p:txBody>
          <a:bodyPr wrap="square" rtlCol="0">
            <a:spAutoFit/>
          </a:bodyPr>
          <a:lstStyle/>
          <a:p>
            <a:r>
              <a:rPr lang="en-GB" sz="2000" dirty="0"/>
              <a:t>What if… robots were in control of the world? What do you think this robot’s job might be? What name would you give it that suggests its role?</a:t>
            </a:r>
          </a:p>
        </p:txBody>
      </p:sp>
    </p:spTree>
    <p:extLst>
      <p:ext uri="{BB962C8B-B14F-4D97-AF65-F5344CB8AC3E}">
        <p14:creationId xmlns:p14="http://schemas.microsoft.com/office/powerpoint/2010/main" val="3084104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486522"/>
            <a:ext cx="8229600" cy="1266092"/>
          </a:xfrm>
        </p:spPr>
        <p:txBody>
          <a:bodyPr/>
          <a:lstStyle/>
          <a:p>
            <a:r>
              <a:rPr lang="en-GB" sz="3600" dirty="0">
                <a:latin typeface="Arial" pitchFamily="34" charset="0"/>
                <a:cs typeface="Arial" pitchFamily="34" charset="0"/>
              </a:rPr>
              <a:t>Using Proper Nouns to describe a science fiction setting  </a:t>
            </a:r>
          </a:p>
        </p:txBody>
      </p:sp>
      <p:sp>
        <p:nvSpPr>
          <p:cNvPr id="8" name="Rounded Rectangle 7"/>
          <p:cNvSpPr/>
          <p:nvPr/>
        </p:nvSpPr>
        <p:spPr>
          <a:xfrm>
            <a:off x="0" y="5187237"/>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7" name="TextBox 6">
            <a:extLst>
              <a:ext uri="{FF2B5EF4-FFF2-40B4-BE49-F238E27FC236}">
                <a16:creationId xmlns:a16="http://schemas.microsoft.com/office/drawing/2014/main" id="{83D0B509-8588-450B-9062-542D9A912112}"/>
              </a:ext>
            </a:extLst>
          </p:cNvPr>
          <p:cNvSpPr txBox="1"/>
          <p:nvPr/>
        </p:nvSpPr>
        <p:spPr>
          <a:xfrm>
            <a:off x="230560" y="1742108"/>
            <a:ext cx="8624366" cy="3785652"/>
          </a:xfrm>
          <a:prstGeom prst="rect">
            <a:avLst/>
          </a:prstGeom>
          <a:noFill/>
        </p:spPr>
        <p:txBody>
          <a:bodyPr wrap="square" rtlCol="0">
            <a:spAutoFit/>
          </a:bodyPr>
          <a:lstStyle/>
          <a:p>
            <a:pPr marL="0" indent="0" algn="just">
              <a:buNone/>
            </a:pPr>
            <a:r>
              <a:rPr lang="en-GB" sz="2000" dirty="0"/>
              <a:t>Zen’s hometown was a sheer-sided ditch of a place. </a:t>
            </a:r>
            <a:r>
              <a:rPr lang="en-GB" sz="2000" dirty="0" err="1">
                <a:solidFill>
                  <a:srgbClr val="FF0000"/>
                </a:solidFill>
              </a:rPr>
              <a:t>Cleave</a:t>
            </a:r>
            <a:r>
              <a:rPr lang="en-GB" sz="2000" dirty="0" err="1"/>
              <a:t>’s</a:t>
            </a:r>
            <a:r>
              <a:rPr lang="en-GB" sz="2000" dirty="0"/>
              <a:t> houses and factories were packed like shelved crates up each wall of a mile-deep canyon on a one-gate world called </a:t>
            </a:r>
            <a:r>
              <a:rPr lang="en-GB" sz="2000" dirty="0" err="1">
                <a:solidFill>
                  <a:srgbClr val="FF0000"/>
                </a:solidFill>
              </a:rPr>
              <a:t>Angkat</a:t>
            </a:r>
            <a:r>
              <a:rPr lang="en-GB" sz="2000" dirty="0"/>
              <a:t> whose surface was scoured by constant storms. Space was scarce, so the buildings huddled into every available scrap of terracing, and clung to cliff faces, and crowded on the bridges which stretched across the gulf between the canyon walls – a gulf which was filled with sagging cables, dangling neon signage, smog, dirty rain, and the fluttering rotors of air taxis, ferries and corporate transports. Between the steep-stacked buildings a thousand waterfalls went foaming down to join the river far below, adding their own roar to the various dins from the industrial zone. The local name for </a:t>
            </a:r>
            <a:r>
              <a:rPr lang="en-GB" sz="2000" dirty="0">
                <a:solidFill>
                  <a:srgbClr val="FF0000"/>
                </a:solidFill>
              </a:rPr>
              <a:t>Cleave</a:t>
            </a:r>
            <a:r>
              <a:rPr lang="en-GB" sz="2000" dirty="0"/>
              <a:t> was </a:t>
            </a:r>
            <a:r>
              <a:rPr lang="en-GB" sz="2000" dirty="0">
                <a:solidFill>
                  <a:srgbClr val="FF0000"/>
                </a:solidFill>
              </a:rPr>
              <a:t>Thunder City</a:t>
            </a:r>
            <a:r>
              <a:rPr lang="en-GB" sz="2000" dirty="0"/>
              <a:t>.</a:t>
            </a:r>
          </a:p>
          <a:p>
            <a:pPr marL="0" indent="0" algn="r">
              <a:buNone/>
            </a:pPr>
            <a:r>
              <a:rPr lang="en-GB" sz="2000" dirty="0"/>
              <a:t>From </a:t>
            </a:r>
            <a:r>
              <a:rPr lang="en-GB" sz="2000" i="1" dirty="0"/>
              <a:t>Railhead</a:t>
            </a:r>
            <a:r>
              <a:rPr lang="en-GB" sz="2000" dirty="0"/>
              <a:t> by Philip Reeve</a:t>
            </a:r>
          </a:p>
        </p:txBody>
      </p:sp>
      <p:sp>
        <p:nvSpPr>
          <p:cNvPr id="16" name="Rounded Rectangle 7">
            <a:extLst>
              <a:ext uri="{FF2B5EF4-FFF2-40B4-BE49-F238E27FC236}">
                <a16:creationId xmlns:a16="http://schemas.microsoft.com/office/drawing/2014/main" id="{968D8104-158C-41E5-B671-F4BD4DE89175}"/>
              </a:ext>
            </a:extLst>
          </p:cNvPr>
          <p:cNvSpPr/>
          <p:nvPr/>
        </p:nvSpPr>
        <p:spPr>
          <a:xfrm>
            <a:off x="7087134" y="117273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
        <p:nvSpPr>
          <p:cNvPr id="17" name="TextBox 16">
            <a:extLst>
              <a:ext uri="{FF2B5EF4-FFF2-40B4-BE49-F238E27FC236}">
                <a16:creationId xmlns:a16="http://schemas.microsoft.com/office/drawing/2014/main" id="{258A7B9E-4873-4062-9105-A959A466FEFB}"/>
              </a:ext>
            </a:extLst>
          </p:cNvPr>
          <p:cNvSpPr txBox="1"/>
          <p:nvPr/>
        </p:nvSpPr>
        <p:spPr>
          <a:xfrm>
            <a:off x="268114" y="5718988"/>
            <a:ext cx="8606284" cy="707886"/>
          </a:xfrm>
          <a:prstGeom prst="rect">
            <a:avLst/>
          </a:prstGeom>
          <a:noFill/>
        </p:spPr>
        <p:txBody>
          <a:bodyPr wrap="square" rtlCol="0">
            <a:spAutoFit/>
          </a:bodyPr>
          <a:lstStyle/>
          <a:p>
            <a:pPr marL="285750" indent="-285750">
              <a:buFont typeface="Wingdings" panose="05000000000000000000" pitchFamily="2" charset="2"/>
              <a:buChar char="q"/>
            </a:pPr>
            <a:r>
              <a:rPr lang="en-GB" sz="2000" dirty="0"/>
              <a:t>What impression of this place do you get? Would you want to live there?  </a:t>
            </a:r>
          </a:p>
          <a:p>
            <a:pPr marL="285750" indent="-285750">
              <a:buFont typeface="Wingdings" panose="05000000000000000000" pitchFamily="2" charset="2"/>
              <a:buChar char="q"/>
            </a:pPr>
            <a:r>
              <a:rPr lang="en-GB" sz="2000" dirty="0"/>
              <a:t>What more do the highlighted place names tell you? </a:t>
            </a:r>
          </a:p>
        </p:txBody>
      </p:sp>
      <p:sp>
        <p:nvSpPr>
          <p:cNvPr id="18" name="Rounded Rectangle 7">
            <a:extLst>
              <a:ext uri="{FF2B5EF4-FFF2-40B4-BE49-F238E27FC236}">
                <a16:creationId xmlns:a16="http://schemas.microsoft.com/office/drawing/2014/main" id="{16ACAED3-9C6A-418F-86EF-E5E69D3B39F8}"/>
              </a:ext>
            </a:extLst>
          </p:cNvPr>
          <p:cNvSpPr/>
          <p:nvPr/>
        </p:nvSpPr>
        <p:spPr>
          <a:xfrm>
            <a:off x="7318984" y="6300375"/>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16459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600200"/>
          </a:xfrm>
        </p:spPr>
        <p:txBody>
          <a:bodyPr/>
          <a:lstStyle/>
          <a:p>
            <a:r>
              <a:rPr lang="en-GB" sz="3600" dirty="0"/>
              <a:t>Using concrete nouns to describe a science fiction setting</a:t>
            </a:r>
          </a:p>
        </p:txBody>
      </p:sp>
      <p:sp>
        <p:nvSpPr>
          <p:cNvPr id="3" name="Content Placeholder 2"/>
          <p:cNvSpPr>
            <a:spLocks noGrp="1"/>
          </p:cNvSpPr>
          <p:nvPr>
            <p:ph idx="1"/>
          </p:nvPr>
        </p:nvSpPr>
        <p:spPr>
          <a:xfrm>
            <a:off x="446856" y="1860849"/>
            <a:ext cx="8229600" cy="3728392"/>
          </a:xfrm>
        </p:spPr>
        <p:txBody>
          <a:bodyPr>
            <a:normAutofit lnSpcReduction="10000"/>
          </a:bodyPr>
          <a:lstStyle/>
          <a:p>
            <a:pPr marL="0" indent="0" algn="just">
              <a:buNone/>
            </a:pPr>
            <a:r>
              <a:rPr lang="en-GB" sz="2000" dirty="0">
                <a:solidFill>
                  <a:schemeClr val="tx1"/>
                </a:solidFill>
                <a:latin typeface="+mn-lt"/>
              </a:rPr>
              <a:t>Zen’s </a:t>
            </a:r>
            <a:r>
              <a:rPr lang="en-GB" sz="2000" dirty="0">
                <a:solidFill>
                  <a:srgbClr val="FF0000"/>
                </a:solidFill>
                <a:latin typeface="+mn-lt"/>
              </a:rPr>
              <a:t>hometown</a:t>
            </a:r>
            <a:r>
              <a:rPr lang="en-GB" sz="2000" dirty="0">
                <a:solidFill>
                  <a:schemeClr val="tx1"/>
                </a:solidFill>
                <a:latin typeface="+mn-lt"/>
              </a:rPr>
              <a:t> was a sheer-sided </a:t>
            </a:r>
            <a:r>
              <a:rPr lang="en-GB" sz="2000" dirty="0">
                <a:solidFill>
                  <a:srgbClr val="FF0000"/>
                </a:solidFill>
                <a:latin typeface="+mn-lt"/>
              </a:rPr>
              <a:t>ditch</a:t>
            </a:r>
            <a:r>
              <a:rPr lang="en-GB" sz="2000" dirty="0">
                <a:solidFill>
                  <a:schemeClr val="tx1"/>
                </a:solidFill>
                <a:latin typeface="+mn-lt"/>
              </a:rPr>
              <a:t> of a place. </a:t>
            </a:r>
            <a:r>
              <a:rPr lang="en-GB" sz="2000" dirty="0" err="1">
                <a:solidFill>
                  <a:schemeClr val="tx1"/>
                </a:solidFill>
                <a:latin typeface="+mn-lt"/>
              </a:rPr>
              <a:t>Cleave’s</a:t>
            </a:r>
            <a:r>
              <a:rPr lang="en-GB" sz="2000" dirty="0">
                <a:solidFill>
                  <a:schemeClr val="tx1"/>
                </a:solidFill>
                <a:latin typeface="+mn-lt"/>
              </a:rPr>
              <a:t> </a:t>
            </a:r>
            <a:r>
              <a:rPr lang="en-GB" sz="2000" dirty="0">
                <a:solidFill>
                  <a:srgbClr val="FF0000"/>
                </a:solidFill>
                <a:latin typeface="+mn-lt"/>
              </a:rPr>
              <a:t>houses</a:t>
            </a:r>
            <a:r>
              <a:rPr lang="en-GB" sz="2000" dirty="0">
                <a:solidFill>
                  <a:schemeClr val="tx1"/>
                </a:solidFill>
                <a:latin typeface="+mn-lt"/>
              </a:rPr>
              <a:t> and </a:t>
            </a:r>
            <a:r>
              <a:rPr lang="en-GB" sz="2000" dirty="0">
                <a:solidFill>
                  <a:srgbClr val="FF0000"/>
                </a:solidFill>
                <a:latin typeface="+mn-lt"/>
              </a:rPr>
              <a:t>factories</a:t>
            </a:r>
            <a:r>
              <a:rPr lang="en-GB" sz="2000" dirty="0">
                <a:solidFill>
                  <a:schemeClr val="tx1"/>
                </a:solidFill>
                <a:latin typeface="+mn-lt"/>
              </a:rPr>
              <a:t> were packed like shelved </a:t>
            </a:r>
            <a:r>
              <a:rPr lang="en-GB" sz="2000" dirty="0">
                <a:solidFill>
                  <a:srgbClr val="FF0000"/>
                </a:solidFill>
                <a:latin typeface="+mn-lt"/>
              </a:rPr>
              <a:t>crates</a:t>
            </a:r>
            <a:r>
              <a:rPr lang="en-GB" sz="2000" dirty="0">
                <a:solidFill>
                  <a:schemeClr val="tx1"/>
                </a:solidFill>
                <a:latin typeface="+mn-lt"/>
              </a:rPr>
              <a:t> up each </a:t>
            </a:r>
            <a:r>
              <a:rPr lang="en-GB" sz="2000" dirty="0">
                <a:solidFill>
                  <a:srgbClr val="FF0000"/>
                </a:solidFill>
                <a:latin typeface="+mn-lt"/>
              </a:rPr>
              <a:t>wall</a:t>
            </a:r>
            <a:r>
              <a:rPr lang="en-GB" sz="2000" dirty="0">
                <a:solidFill>
                  <a:schemeClr val="tx1"/>
                </a:solidFill>
                <a:latin typeface="+mn-lt"/>
              </a:rPr>
              <a:t> of a mile-deep </a:t>
            </a:r>
            <a:r>
              <a:rPr lang="en-GB" sz="2000" dirty="0">
                <a:solidFill>
                  <a:srgbClr val="FF0000"/>
                </a:solidFill>
                <a:latin typeface="+mn-lt"/>
              </a:rPr>
              <a:t>canyon</a:t>
            </a:r>
            <a:r>
              <a:rPr lang="en-GB" sz="2000" dirty="0">
                <a:solidFill>
                  <a:schemeClr val="tx1"/>
                </a:solidFill>
                <a:latin typeface="+mn-lt"/>
              </a:rPr>
              <a:t> on a one-gate world called </a:t>
            </a:r>
            <a:r>
              <a:rPr lang="en-GB" sz="2000" dirty="0" err="1">
                <a:solidFill>
                  <a:schemeClr val="tx1"/>
                </a:solidFill>
                <a:latin typeface="+mn-lt"/>
              </a:rPr>
              <a:t>Angkat</a:t>
            </a:r>
            <a:r>
              <a:rPr lang="en-GB" sz="2000" dirty="0">
                <a:solidFill>
                  <a:schemeClr val="tx1"/>
                </a:solidFill>
                <a:latin typeface="+mn-lt"/>
              </a:rPr>
              <a:t> whose surface was scoured by constant </a:t>
            </a:r>
            <a:r>
              <a:rPr lang="en-GB" sz="2000" dirty="0">
                <a:solidFill>
                  <a:srgbClr val="FF0000"/>
                </a:solidFill>
                <a:latin typeface="+mn-lt"/>
              </a:rPr>
              <a:t>storms</a:t>
            </a:r>
            <a:r>
              <a:rPr lang="en-GB" sz="2000" dirty="0">
                <a:solidFill>
                  <a:schemeClr val="tx1"/>
                </a:solidFill>
                <a:latin typeface="+mn-lt"/>
              </a:rPr>
              <a:t>. </a:t>
            </a:r>
            <a:r>
              <a:rPr lang="en-GB" sz="2000" dirty="0">
                <a:latin typeface="+mn-lt"/>
              </a:rPr>
              <a:t>Space</a:t>
            </a:r>
            <a:r>
              <a:rPr lang="en-GB" sz="2000" dirty="0">
                <a:solidFill>
                  <a:schemeClr val="tx1"/>
                </a:solidFill>
                <a:latin typeface="+mn-lt"/>
              </a:rPr>
              <a:t> was scarce, so the </a:t>
            </a:r>
            <a:r>
              <a:rPr lang="en-GB" sz="2000" dirty="0">
                <a:solidFill>
                  <a:srgbClr val="FF0000"/>
                </a:solidFill>
                <a:latin typeface="+mn-lt"/>
              </a:rPr>
              <a:t>buildings</a:t>
            </a:r>
            <a:r>
              <a:rPr lang="en-GB" sz="2000" dirty="0">
                <a:solidFill>
                  <a:schemeClr val="tx1"/>
                </a:solidFill>
                <a:latin typeface="+mn-lt"/>
              </a:rPr>
              <a:t> huddled into every available </a:t>
            </a:r>
            <a:r>
              <a:rPr lang="en-GB" sz="2000" dirty="0">
                <a:solidFill>
                  <a:srgbClr val="FF0000"/>
                </a:solidFill>
                <a:latin typeface="+mn-lt"/>
              </a:rPr>
              <a:t>scrap</a:t>
            </a:r>
            <a:r>
              <a:rPr lang="en-GB" sz="2000" dirty="0">
                <a:solidFill>
                  <a:schemeClr val="tx1"/>
                </a:solidFill>
                <a:latin typeface="+mn-lt"/>
              </a:rPr>
              <a:t> of </a:t>
            </a:r>
            <a:r>
              <a:rPr lang="en-GB" sz="2000" dirty="0">
                <a:solidFill>
                  <a:srgbClr val="FF0000"/>
                </a:solidFill>
                <a:latin typeface="+mn-lt"/>
              </a:rPr>
              <a:t>terracing</a:t>
            </a:r>
            <a:r>
              <a:rPr lang="en-GB" sz="2000" dirty="0">
                <a:solidFill>
                  <a:schemeClr val="tx1"/>
                </a:solidFill>
                <a:latin typeface="+mn-lt"/>
              </a:rPr>
              <a:t>, and clung to </a:t>
            </a:r>
            <a:r>
              <a:rPr lang="en-GB" sz="2000" dirty="0">
                <a:solidFill>
                  <a:srgbClr val="FF0000"/>
                </a:solidFill>
                <a:latin typeface="+mn-lt"/>
              </a:rPr>
              <a:t>cliff faces</a:t>
            </a:r>
            <a:r>
              <a:rPr lang="en-GB" sz="2000" dirty="0">
                <a:solidFill>
                  <a:schemeClr val="tx1"/>
                </a:solidFill>
                <a:latin typeface="+mn-lt"/>
              </a:rPr>
              <a:t>, and crowded on the </a:t>
            </a:r>
            <a:r>
              <a:rPr lang="en-GB" sz="2000" dirty="0">
                <a:solidFill>
                  <a:srgbClr val="FF0000"/>
                </a:solidFill>
                <a:latin typeface="+mn-lt"/>
              </a:rPr>
              <a:t>bridges</a:t>
            </a:r>
            <a:r>
              <a:rPr lang="en-GB" sz="2000" dirty="0">
                <a:solidFill>
                  <a:schemeClr val="tx1"/>
                </a:solidFill>
                <a:latin typeface="+mn-lt"/>
              </a:rPr>
              <a:t> which stretched across the </a:t>
            </a:r>
            <a:r>
              <a:rPr lang="en-GB" sz="2000" dirty="0">
                <a:solidFill>
                  <a:srgbClr val="FF0000"/>
                </a:solidFill>
                <a:latin typeface="+mn-lt"/>
              </a:rPr>
              <a:t>gulf</a:t>
            </a:r>
            <a:r>
              <a:rPr lang="en-GB" sz="2000" dirty="0">
                <a:solidFill>
                  <a:schemeClr val="tx1"/>
                </a:solidFill>
                <a:latin typeface="+mn-lt"/>
              </a:rPr>
              <a:t> between the </a:t>
            </a:r>
            <a:r>
              <a:rPr lang="en-GB" sz="2000" dirty="0">
                <a:solidFill>
                  <a:srgbClr val="FF0000"/>
                </a:solidFill>
                <a:latin typeface="+mn-lt"/>
              </a:rPr>
              <a:t>canyon walls </a:t>
            </a:r>
            <a:r>
              <a:rPr lang="en-GB" sz="2000" dirty="0">
                <a:solidFill>
                  <a:schemeClr val="tx1"/>
                </a:solidFill>
                <a:latin typeface="+mn-lt"/>
              </a:rPr>
              <a:t>– a </a:t>
            </a:r>
            <a:r>
              <a:rPr lang="en-GB" sz="2000" dirty="0">
                <a:solidFill>
                  <a:srgbClr val="FF0000"/>
                </a:solidFill>
                <a:latin typeface="+mn-lt"/>
              </a:rPr>
              <a:t>gulf</a:t>
            </a:r>
            <a:r>
              <a:rPr lang="en-GB" sz="2000" dirty="0">
                <a:latin typeface="+mn-lt"/>
              </a:rPr>
              <a:t> </a:t>
            </a:r>
            <a:r>
              <a:rPr lang="en-GB" sz="2000" dirty="0">
                <a:solidFill>
                  <a:schemeClr val="tx1"/>
                </a:solidFill>
                <a:latin typeface="+mn-lt"/>
              </a:rPr>
              <a:t>which was filled with sagging </a:t>
            </a:r>
            <a:r>
              <a:rPr lang="en-GB" sz="2000" dirty="0">
                <a:solidFill>
                  <a:srgbClr val="FF0000"/>
                </a:solidFill>
                <a:latin typeface="+mn-lt"/>
              </a:rPr>
              <a:t>cables</a:t>
            </a:r>
            <a:r>
              <a:rPr lang="en-GB" sz="2000" dirty="0">
                <a:solidFill>
                  <a:schemeClr val="tx1"/>
                </a:solidFill>
                <a:latin typeface="+mn-lt"/>
              </a:rPr>
              <a:t>, dangling </a:t>
            </a:r>
            <a:r>
              <a:rPr lang="en-GB" sz="2000" dirty="0">
                <a:solidFill>
                  <a:srgbClr val="FF0000"/>
                </a:solidFill>
                <a:latin typeface="+mn-lt"/>
              </a:rPr>
              <a:t>neon signage</a:t>
            </a:r>
            <a:r>
              <a:rPr lang="en-GB" sz="2000" dirty="0">
                <a:solidFill>
                  <a:schemeClr val="tx1"/>
                </a:solidFill>
                <a:latin typeface="+mn-lt"/>
              </a:rPr>
              <a:t>, </a:t>
            </a:r>
            <a:r>
              <a:rPr lang="en-GB" sz="2000" dirty="0">
                <a:solidFill>
                  <a:srgbClr val="FF0000"/>
                </a:solidFill>
                <a:latin typeface="+mn-lt"/>
              </a:rPr>
              <a:t>smog</a:t>
            </a:r>
            <a:r>
              <a:rPr lang="en-GB" sz="2000" dirty="0">
                <a:solidFill>
                  <a:schemeClr val="tx1"/>
                </a:solidFill>
                <a:latin typeface="+mn-lt"/>
              </a:rPr>
              <a:t>, dirty </a:t>
            </a:r>
            <a:r>
              <a:rPr lang="en-GB" sz="2000" dirty="0">
                <a:solidFill>
                  <a:srgbClr val="FF0000"/>
                </a:solidFill>
                <a:latin typeface="+mn-lt"/>
              </a:rPr>
              <a:t>rain</a:t>
            </a:r>
            <a:r>
              <a:rPr lang="en-GB" sz="2000" dirty="0">
                <a:solidFill>
                  <a:schemeClr val="tx1"/>
                </a:solidFill>
                <a:latin typeface="+mn-lt"/>
              </a:rPr>
              <a:t>, and the fluttering </a:t>
            </a:r>
            <a:r>
              <a:rPr lang="en-GB" sz="2000" dirty="0">
                <a:solidFill>
                  <a:srgbClr val="FF0000"/>
                </a:solidFill>
                <a:latin typeface="+mn-lt"/>
              </a:rPr>
              <a:t>rotors</a:t>
            </a:r>
            <a:r>
              <a:rPr lang="en-GB" sz="2000" dirty="0">
                <a:solidFill>
                  <a:schemeClr val="tx1"/>
                </a:solidFill>
                <a:latin typeface="+mn-lt"/>
              </a:rPr>
              <a:t> of </a:t>
            </a:r>
            <a:r>
              <a:rPr lang="en-GB" sz="2000" dirty="0">
                <a:solidFill>
                  <a:srgbClr val="FF0000"/>
                </a:solidFill>
                <a:latin typeface="+mn-lt"/>
              </a:rPr>
              <a:t>air taxis</a:t>
            </a:r>
            <a:r>
              <a:rPr lang="en-GB" sz="2000" dirty="0">
                <a:solidFill>
                  <a:schemeClr val="tx1"/>
                </a:solidFill>
                <a:latin typeface="+mn-lt"/>
              </a:rPr>
              <a:t>, </a:t>
            </a:r>
            <a:r>
              <a:rPr lang="en-GB" sz="2000" dirty="0">
                <a:solidFill>
                  <a:srgbClr val="FF0000"/>
                </a:solidFill>
                <a:latin typeface="+mn-lt"/>
              </a:rPr>
              <a:t>ferries</a:t>
            </a:r>
            <a:r>
              <a:rPr lang="en-GB" sz="2000" dirty="0">
                <a:solidFill>
                  <a:schemeClr val="tx1"/>
                </a:solidFill>
                <a:latin typeface="+mn-lt"/>
              </a:rPr>
              <a:t> and </a:t>
            </a:r>
            <a:r>
              <a:rPr lang="en-GB" sz="2000" dirty="0">
                <a:solidFill>
                  <a:srgbClr val="FF0000"/>
                </a:solidFill>
                <a:latin typeface="+mn-lt"/>
              </a:rPr>
              <a:t>corporate</a:t>
            </a:r>
            <a:r>
              <a:rPr lang="en-GB" sz="2000" dirty="0">
                <a:solidFill>
                  <a:schemeClr val="tx1"/>
                </a:solidFill>
                <a:latin typeface="+mn-lt"/>
              </a:rPr>
              <a:t> </a:t>
            </a:r>
            <a:r>
              <a:rPr lang="en-GB" sz="2000" dirty="0">
                <a:solidFill>
                  <a:srgbClr val="FF0000"/>
                </a:solidFill>
                <a:latin typeface="+mn-lt"/>
              </a:rPr>
              <a:t>transports</a:t>
            </a:r>
            <a:r>
              <a:rPr lang="en-GB" sz="2000" dirty="0">
                <a:solidFill>
                  <a:schemeClr val="tx1"/>
                </a:solidFill>
                <a:latin typeface="+mn-lt"/>
              </a:rPr>
              <a:t>. Between the steep-stacked </a:t>
            </a:r>
            <a:r>
              <a:rPr lang="en-GB" sz="2000" dirty="0">
                <a:solidFill>
                  <a:srgbClr val="FF0000"/>
                </a:solidFill>
                <a:latin typeface="+mn-lt"/>
              </a:rPr>
              <a:t>buildings</a:t>
            </a:r>
            <a:r>
              <a:rPr lang="en-GB" sz="2000" dirty="0">
                <a:solidFill>
                  <a:schemeClr val="tx1"/>
                </a:solidFill>
                <a:latin typeface="+mn-lt"/>
              </a:rPr>
              <a:t> a thousand </a:t>
            </a:r>
            <a:r>
              <a:rPr lang="en-GB" sz="2000" dirty="0">
                <a:solidFill>
                  <a:srgbClr val="FF0000"/>
                </a:solidFill>
                <a:latin typeface="+mn-lt"/>
              </a:rPr>
              <a:t>waterfalls</a:t>
            </a:r>
            <a:r>
              <a:rPr lang="en-GB" sz="2000" dirty="0">
                <a:solidFill>
                  <a:schemeClr val="tx1"/>
                </a:solidFill>
                <a:latin typeface="+mn-lt"/>
              </a:rPr>
              <a:t> went foaming down to join the </a:t>
            </a:r>
            <a:r>
              <a:rPr lang="en-GB" sz="2000" dirty="0">
                <a:solidFill>
                  <a:srgbClr val="FF0000"/>
                </a:solidFill>
                <a:latin typeface="+mn-lt"/>
              </a:rPr>
              <a:t>river</a:t>
            </a:r>
            <a:r>
              <a:rPr lang="en-GB" sz="2000" dirty="0">
                <a:solidFill>
                  <a:schemeClr val="tx1"/>
                </a:solidFill>
                <a:latin typeface="+mn-lt"/>
              </a:rPr>
              <a:t> far below, adding their own </a:t>
            </a:r>
            <a:r>
              <a:rPr lang="en-GB" sz="2000" dirty="0">
                <a:solidFill>
                  <a:srgbClr val="FF0000"/>
                </a:solidFill>
                <a:latin typeface="+mn-lt"/>
              </a:rPr>
              <a:t>roar</a:t>
            </a:r>
            <a:r>
              <a:rPr lang="en-GB" sz="2000" dirty="0">
                <a:solidFill>
                  <a:schemeClr val="tx1"/>
                </a:solidFill>
                <a:latin typeface="+mn-lt"/>
              </a:rPr>
              <a:t> to the various </a:t>
            </a:r>
            <a:r>
              <a:rPr lang="en-GB" sz="2000" dirty="0">
                <a:solidFill>
                  <a:srgbClr val="FF0000"/>
                </a:solidFill>
                <a:latin typeface="+mn-lt"/>
              </a:rPr>
              <a:t>dins</a:t>
            </a:r>
            <a:r>
              <a:rPr lang="en-GB" sz="2000" dirty="0">
                <a:solidFill>
                  <a:schemeClr val="tx1"/>
                </a:solidFill>
                <a:latin typeface="+mn-lt"/>
              </a:rPr>
              <a:t> from the </a:t>
            </a:r>
            <a:r>
              <a:rPr lang="en-GB" sz="2000" dirty="0">
                <a:solidFill>
                  <a:srgbClr val="FF0000"/>
                </a:solidFill>
                <a:latin typeface="+mn-lt"/>
              </a:rPr>
              <a:t>industrial zone</a:t>
            </a:r>
            <a:r>
              <a:rPr lang="en-GB" sz="2000" dirty="0">
                <a:solidFill>
                  <a:schemeClr val="tx1"/>
                </a:solidFill>
                <a:latin typeface="+mn-lt"/>
              </a:rPr>
              <a:t>. The local name for Cleave was Thunder City.</a:t>
            </a:r>
          </a:p>
          <a:p>
            <a:pPr marL="0" indent="0" algn="r">
              <a:buNone/>
            </a:pPr>
            <a:endParaRPr lang="en-GB" sz="2200" dirty="0">
              <a:solidFill>
                <a:schemeClr val="tx1"/>
              </a:solidFill>
              <a:latin typeface="+mn-lt"/>
            </a:endParaRPr>
          </a:p>
        </p:txBody>
      </p:sp>
      <p:sp>
        <p:nvSpPr>
          <p:cNvPr id="4" name="TextBox 3">
            <a:extLst>
              <a:ext uri="{FF2B5EF4-FFF2-40B4-BE49-F238E27FC236}">
                <a16:creationId xmlns:a16="http://schemas.microsoft.com/office/drawing/2014/main" id="{35AE3F3D-11E1-4BEE-ABC9-40AA5AE1262E}"/>
              </a:ext>
            </a:extLst>
          </p:cNvPr>
          <p:cNvSpPr txBox="1"/>
          <p:nvPr/>
        </p:nvSpPr>
        <p:spPr>
          <a:xfrm>
            <a:off x="446856" y="5408424"/>
            <a:ext cx="8208912" cy="1200329"/>
          </a:xfrm>
          <a:prstGeom prst="rect">
            <a:avLst/>
          </a:prstGeom>
          <a:noFill/>
        </p:spPr>
        <p:txBody>
          <a:bodyPr wrap="square" rtlCol="0">
            <a:spAutoFit/>
          </a:bodyPr>
          <a:lstStyle/>
          <a:p>
            <a:pPr marL="285750" indent="-285750">
              <a:buFont typeface="Wingdings" panose="05000000000000000000" pitchFamily="2" charset="2"/>
              <a:buChar char="q"/>
            </a:pPr>
            <a:r>
              <a:rPr lang="en-GB" dirty="0"/>
              <a:t>Why do you think there are so many objects listed in this description?  </a:t>
            </a:r>
          </a:p>
          <a:p>
            <a:pPr marL="285750" indent="-285750">
              <a:buFont typeface="Wingdings" panose="05000000000000000000" pitchFamily="2" charset="2"/>
              <a:buChar char="q"/>
            </a:pPr>
            <a:r>
              <a:rPr lang="en-GB" dirty="0"/>
              <a:t>What things are familiar to you? What things are more unusual?</a:t>
            </a:r>
          </a:p>
          <a:p>
            <a:pPr marL="285750" indent="-285750">
              <a:buFont typeface="Wingdings" panose="05000000000000000000" pitchFamily="2" charset="2"/>
              <a:buChar char="q"/>
            </a:pPr>
            <a:r>
              <a:rPr lang="en-GB" dirty="0"/>
              <a:t>Would you want to live in this place? Why, or why not?</a:t>
            </a:r>
          </a:p>
          <a:p>
            <a:endParaRPr lang="en-GB" dirty="0"/>
          </a:p>
        </p:txBody>
      </p:sp>
    </p:spTree>
    <p:extLst>
      <p:ext uri="{BB962C8B-B14F-4D97-AF65-F5344CB8AC3E}">
        <p14:creationId xmlns:p14="http://schemas.microsoft.com/office/powerpoint/2010/main" val="1795420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5680-038C-486F-88F4-5CA45AB127C8}"/>
              </a:ext>
            </a:extLst>
          </p:cNvPr>
          <p:cNvSpPr>
            <a:spLocks noGrp="1"/>
          </p:cNvSpPr>
          <p:nvPr>
            <p:ph type="title"/>
          </p:nvPr>
        </p:nvSpPr>
        <p:spPr>
          <a:xfrm>
            <a:off x="457200" y="154414"/>
            <a:ext cx="8229600" cy="1371600"/>
          </a:xfrm>
        </p:spPr>
        <p:txBody>
          <a:bodyPr/>
          <a:lstStyle/>
          <a:p>
            <a:r>
              <a:rPr lang="en-GB" sz="2900" dirty="0"/>
              <a:t>How well does the image match the description?</a:t>
            </a:r>
          </a:p>
        </p:txBody>
      </p:sp>
      <p:pic>
        <p:nvPicPr>
          <p:cNvPr id="4" name="Content Placeholder 3" descr="db0fdf28e33a1a5d5b15f9c727f1c76e">
            <a:hlinkClick r:id="rId3"/>
            <a:extLst>
              <a:ext uri="{FF2B5EF4-FFF2-40B4-BE49-F238E27FC236}">
                <a16:creationId xmlns:a16="http://schemas.microsoft.com/office/drawing/2014/main" id="{7053FDFB-BCD8-4AE3-8289-67ACAF703C02}"/>
              </a:ext>
            </a:extLst>
          </p:cNvPr>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55318" y="1268760"/>
            <a:ext cx="4061364" cy="5434826"/>
          </a:xfrm>
          <a:prstGeom prst="rect">
            <a:avLst/>
          </a:prstGeom>
          <a:noFill/>
          <a:ln>
            <a:noFill/>
          </a:ln>
        </p:spPr>
      </p:pic>
      <p:sp>
        <p:nvSpPr>
          <p:cNvPr id="5" name="Rectangle 4">
            <a:extLst>
              <a:ext uri="{FF2B5EF4-FFF2-40B4-BE49-F238E27FC236}">
                <a16:creationId xmlns:a16="http://schemas.microsoft.com/office/drawing/2014/main" id="{1AF1A9E4-B043-4910-8DC8-85AC4642670D}"/>
              </a:ext>
            </a:extLst>
          </p:cNvPr>
          <p:cNvSpPr/>
          <p:nvPr/>
        </p:nvSpPr>
        <p:spPr>
          <a:xfrm>
            <a:off x="4604742" y="1502162"/>
            <a:ext cx="4316682" cy="5201424"/>
          </a:xfrm>
          <a:prstGeom prst="rect">
            <a:avLst/>
          </a:prstGeom>
        </p:spPr>
        <p:txBody>
          <a:bodyPr wrap="square">
            <a:spAutoFit/>
          </a:bodyPr>
          <a:lstStyle/>
          <a:p>
            <a:pPr marL="0" indent="0" algn="just">
              <a:buNone/>
            </a:pPr>
            <a:r>
              <a:rPr lang="en-GB" sz="2000" dirty="0" err="1"/>
              <a:t>Cleave’s</a:t>
            </a:r>
            <a:r>
              <a:rPr lang="en-GB" sz="2000" dirty="0"/>
              <a:t> </a:t>
            </a:r>
            <a:r>
              <a:rPr lang="en-GB" sz="2000" dirty="0">
                <a:solidFill>
                  <a:srgbClr val="FF0000"/>
                </a:solidFill>
              </a:rPr>
              <a:t>houses</a:t>
            </a:r>
            <a:r>
              <a:rPr lang="en-GB" sz="2000" dirty="0"/>
              <a:t> and </a:t>
            </a:r>
            <a:r>
              <a:rPr lang="en-GB" sz="2000" dirty="0">
                <a:solidFill>
                  <a:srgbClr val="FF0000"/>
                </a:solidFill>
              </a:rPr>
              <a:t>factories</a:t>
            </a:r>
            <a:r>
              <a:rPr lang="en-GB" sz="2000" dirty="0"/>
              <a:t> were packed like shelved </a:t>
            </a:r>
            <a:r>
              <a:rPr lang="en-GB" sz="2000" dirty="0">
                <a:solidFill>
                  <a:srgbClr val="FF0000"/>
                </a:solidFill>
              </a:rPr>
              <a:t>crates</a:t>
            </a:r>
            <a:r>
              <a:rPr lang="en-GB" sz="2000" dirty="0"/>
              <a:t> up each </a:t>
            </a:r>
            <a:r>
              <a:rPr lang="en-GB" sz="2000" dirty="0">
                <a:solidFill>
                  <a:srgbClr val="FF0000"/>
                </a:solidFill>
              </a:rPr>
              <a:t>wall</a:t>
            </a:r>
            <a:r>
              <a:rPr lang="en-GB" sz="2000" dirty="0"/>
              <a:t> of a mile-deep </a:t>
            </a:r>
            <a:r>
              <a:rPr lang="en-GB" sz="2000" dirty="0">
                <a:solidFill>
                  <a:srgbClr val="FF0000"/>
                </a:solidFill>
              </a:rPr>
              <a:t>canyon</a:t>
            </a:r>
            <a:r>
              <a:rPr lang="en-GB" sz="2000" dirty="0"/>
              <a:t> on a one-gate world called </a:t>
            </a:r>
            <a:r>
              <a:rPr lang="en-GB" sz="2000" dirty="0" err="1"/>
              <a:t>Angkat</a:t>
            </a:r>
            <a:r>
              <a:rPr lang="en-GB" sz="2000" dirty="0"/>
              <a:t> whose surface was scoured by constant </a:t>
            </a:r>
            <a:r>
              <a:rPr lang="en-GB" sz="2000" dirty="0">
                <a:solidFill>
                  <a:srgbClr val="FF0000"/>
                </a:solidFill>
              </a:rPr>
              <a:t>storms</a:t>
            </a:r>
            <a:r>
              <a:rPr lang="en-GB" sz="2000" dirty="0"/>
              <a:t>. Space was scarce, so the </a:t>
            </a:r>
            <a:r>
              <a:rPr lang="en-GB" sz="2000" dirty="0">
                <a:solidFill>
                  <a:srgbClr val="FF0000"/>
                </a:solidFill>
              </a:rPr>
              <a:t>buildings</a:t>
            </a:r>
            <a:r>
              <a:rPr lang="en-GB" sz="2000" dirty="0"/>
              <a:t> huddled into every available </a:t>
            </a:r>
            <a:r>
              <a:rPr lang="en-GB" sz="2000" dirty="0">
                <a:solidFill>
                  <a:srgbClr val="FF0000"/>
                </a:solidFill>
              </a:rPr>
              <a:t>scrap</a:t>
            </a:r>
            <a:r>
              <a:rPr lang="en-GB" sz="2000" dirty="0"/>
              <a:t> of </a:t>
            </a:r>
            <a:r>
              <a:rPr lang="en-GB" sz="2000" dirty="0">
                <a:solidFill>
                  <a:srgbClr val="FF0000"/>
                </a:solidFill>
              </a:rPr>
              <a:t>terracing</a:t>
            </a:r>
            <a:r>
              <a:rPr lang="en-GB" sz="2000" dirty="0"/>
              <a:t>, and clung to </a:t>
            </a:r>
            <a:r>
              <a:rPr lang="en-GB" sz="2000" dirty="0">
                <a:solidFill>
                  <a:srgbClr val="FF0000"/>
                </a:solidFill>
              </a:rPr>
              <a:t>cliff faces</a:t>
            </a:r>
            <a:r>
              <a:rPr lang="en-GB" sz="2000" dirty="0"/>
              <a:t>, and crowded on the </a:t>
            </a:r>
            <a:r>
              <a:rPr lang="en-GB" sz="2000" dirty="0">
                <a:solidFill>
                  <a:srgbClr val="FF0000"/>
                </a:solidFill>
              </a:rPr>
              <a:t>bridges</a:t>
            </a:r>
            <a:r>
              <a:rPr lang="en-GB" sz="2000" dirty="0"/>
              <a:t> which stretched across the </a:t>
            </a:r>
            <a:r>
              <a:rPr lang="en-GB" sz="2000" dirty="0">
                <a:solidFill>
                  <a:srgbClr val="FF0000"/>
                </a:solidFill>
              </a:rPr>
              <a:t>gulf</a:t>
            </a:r>
            <a:r>
              <a:rPr lang="en-GB" sz="2000" dirty="0"/>
              <a:t> between the </a:t>
            </a:r>
            <a:r>
              <a:rPr lang="en-GB" sz="2000" dirty="0">
                <a:solidFill>
                  <a:srgbClr val="FF0000"/>
                </a:solidFill>
              </a:rPr>
              <a:t>canyon walls </a:t>
            </a:r>
            <a:r>
              <a:rPr lang="en-GB" sz="2000" dirty="0"/>
              <a:t>– a </a:t>
            </a:r>
            <a:r>
              <a:rPr lang="en-GB" sz="2000" dirty="0">
                <a:solidFill>
                  <a:srgbClr val="FF0000"/>
                </a:solidFill>
              </a:rPr>
              <a:t>gulf</a:t>
            </a:r>
            <a:r>
              <a:rPr lang="en-GB" sz="2000" dirty="0"/>
              <a:t> which was filled with sagging </a:t>
            </a:r>
            <a:r>
              <a:rPr lang="en-GB" sz="2000" dirty="0">
                <a:solidFill>
                  <a:srgbClr val="FF0000"/>
                </a:solidFill>
              </a:rPr>
              <a:t>cables</a:t>
            </a:r>
            <a:r>
              <a:rPr lang="en-GB" sz="2000" dirty="0"/>
              <a:t>, dangling </a:t>
            </a:r>
            <a:r>
              <a:rPr lang="en-GB" sz="2000" dirty="0">
                <a:solidFill>
                  <a:srgbClr val="FF0000"/>
                </a:solidFill>
              </a:rPr>
              <a:t>neon signage</a:t>
            </a:r>
            <a:r>
              <a:rPr lang="en-GB" sz="2000" dirty="0"/>
              <a:t>, </a:t>
            </a:r>
            <a:r>
              <a:rPr lang="en-GB" sz="2000" dirty="0">
                <a:solidFill>
                  <a:srgbClr val="FF0000"/>
                </a:solidFill>
              </a:rPr>
              <a:t>smog</a:t>
            </a:r>
            <a:r>
              <a:rPr lang="en-GB" sz="2000" dirty="0"/>
              <a:t>, dirty </a:t>
            </a:r>
            <a:r>
              <a:rPr lang="en-GB" sz="2000" dirty="0">
                <a:solidFill>
                  <a:srgbClr val="FF0000"/>
                </a:solidFill>
              </a:rPr>
              <a:t>rain</a:t>
            </a:r>
            <a:r>
              <a:rPr lang="en-GB" sz="2000" dirty="0"/>
              <a:t>, and the fluttering </a:t>
            </a:r>
            <a:r>
              <a:rPr lang="en-GB" sz="2000" dirty="0">
                <a:solidFill>
                  <a:srgbClr val="FF0000"/>
                </a:solidFill>
              </a:rPr>
              <a:t>rotors</a:t>
            </a:r>
            <a:r>
              <a:rPr lang="en-GB" sz="2000" dirty="0"/>
              <a:t> of </a:t>
            </a:r>
            <a:r>
              <a:rPr lang="en-GB" sz="2000" dirty="0">
                <a:solidFill>
                  <a:srgbClr val="FF0000"/>
                </a:solidFill>
              </a:rPr>
              <a:t>air taxis</a:t>
            </a:r>
            <a:r>
              <a:rPr lang="en-GB" sz="2000" dirty="0"/>
              <a:t>, </a:t>
            </a:r>
            <a:r>
              <a:rPr lang="en-GB" sz="2000" dirty="0">
                <a:solidFill>
                  <a:srgbClr val="FF0000"/>
                </a:solidFill>
              </a:rPr>
              <a:t>ferries</a:t>
            </a:r>
            <a:r>
              <a:rPr lang="en-GB" sz="2000" dirty="0"/>
              <a:t> and </a:t>
            </a:r>
            <a:r>
              <a:rPr lang="en-GB" sz="2000" dirty="0">
                <a:solidFill>
                  <a:srgbClr val="FF0000"/>
                </a:solidFill>
              </a:rPr>
              <a:t>corporate</a:t>
            </a:r>
            <a:r>
              <a:rPr lang="en-GB" sz="2000" dirty="0"/>
              <a:t> </a:t>
            </a:r>
            <a:r>
              <a:rPr lang="en-GB" sz="2000" dirty="0">
                <a:solidFill>
                  <a:srgbClr val="FF0000"/>
                </a:solidFill>
              </a:rPr>
              <a:t>transports</a:t>
            </a:r>
            <a:r>
              <a:rPr lang="en-GB" sz="2000" dirty="0"/>
              <a:t>. </a:t>
            </a:r>
          </a:p>
        </p:txBody>
      </p:sp>
    </p:spTree>
    <p:extLst>
      <p:ext uri="{BB962C8B-B14F-4D97-AF65-F5344CB8AC3E}">
        <p14:creationId xmlns:p14="http://schemas.microsoft.com/office/powerpoint/2010/main" val="4165795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592288"/>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narrative, you can </a:t>
            </a:r>
            <a:r>
              <a:rPr lang="en-GB" sz="1800" dirty="0">
                <a:solidFill>
                  <a:srgbClr val="FF0000"/>
                </a:solidFill>
              </a:rPr>
              <a:t>help your reader to understand the genre of your story and to visualise important settings </a:t>
            </a:r>
            <a:r>
              <a:rPr lang="en-GB" sz="1800" dirty="0"/>
              <a:t>within it.</a:t>
            </a:r>
          </a:p>
          <a:p>
            <a:pPr marL="0" indent="0">
              <a:lnSpc>
                <a:spcPts val="2800"/>
              </a:lnSpc>
              <a:spcBef>
                <a:spcPts val="0"/>
              </a:spcBef>
              <a:buNone/>
            </a:pPr>
            <a:endParaRPr lang="en-GB" sz="1800" dirty="0"/>
          </a:p>
          <a:p>
            <a:pPr marL="0" indent="0">
              <a:lnSpc>
                <a:spcPts val="2800"/>
              </a:lnSpc>
              <a:spcBef>
                <a:spcPts val="0"/>
              </a:spcBef>
              <a:buNone/>
            </a:pPr>
            <a:r>
              <a:rPr lang="en-GB" sz="1800" dirty="0"/>
              <a:t>Choose your Proper and concrete nouns carefully! Ask yourself what you want your reader to see, think and feel about the setting that you’re describing.</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3632</TotalTime>
  <Words>2536</Words>
  <Application>Microsoft Office PowerPoint</Application>
  <PresentationFormat>On-screen Show (4:3)</PresentationFormat>
  <Paragraphs>97</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Arial Black</vt:lpstr>
      <vt:lpstr>Times New Roman</vt:lpstr>
      <vt:lpstr>Wingdings</vt:lpstr>
      <vt:lpstr>Pixel</vt:lpstr>
      <vt:lpstr>PowerPoint Presentation</vt:lpstr>
      <vt:lpstr>LEAD Principles</vt:lpstr>
      <vt:lpstr>Genre and Setting</vt:lpstr>
      <vt:lpstr>Choosing names for science fiction </vt:lpstr>
      <vt:lpstr>Choosing a science-fiction name: your turn!</vt:lpstr>
      <vt:lpstr>Using Proper Nouns to describe a science fiction setting  </vt:lpstr>
      <vt:lpstr>Using concrete nouns to describe a science fiction setting</vt:lpstr>
      <vt:lpstr>How well does the image match the description?</vt:lpstr>
      <vt:lpstr>Verbalising the Grammar-Writing Link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434</cp:revision>
  <cp:lastPrinted>2016-04-04T06:59:35Z</cp:lastPrinted>
  <dcterms:created xsi:type="dcterms:W3CDTF">2006-06-23T08:27:44Z</dcterms:created>
  <dcterms:modified xsi:type="dcterms:W3CDTF">2020-01-17T14:08:37Z</dcterms:modified>
</cp:coreProperties>
</file>